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4"/>
  </p:notesMasterIdLst>
  <p:sldIdLst>
    <p:sldId id="268" r:id="rId5"/>
    <p:sldId id="310" r:id="rId6"/>
    <p:sldId id="315" r:id="rId7"/>
    <p:sldId id="318" r:id="rId8"/>
    <p:sldId id="317" r:id="rId9"/>
    <p:sldId id="316" r:id="rId10"/>
    <p:sldId id="319" r:id="rId11"/>
    <p:sldId id="320" r:id="rId12"/>
    <p:sldId id="321" r:id="rId13"/>
    <p:sldId id="312" r:id="rId14"/>
    <p:sldId id="313" r:id="rId15"/>
    <p:sldId id="314" r:id="rId16"/>
    <p:sldId id="311" r:id="rId17"/>
    <p:sldId id="322" r:id="rId18"/>
    <p:sldId id="323" r:id="rId19"/>
    <p:sldId id="324" r:id="rId20"/>
    <p:sldId id="325" r:id="rId21"/>
    <p:sldId id="326" r:id="rId22"/>
    <p:sldId id="327" r:id="rId23"/>
    <p:sldId id="333" r:id="rId24"/>
    <p:sldId id="334" r:id="rId25"/>
    <p:sldId id="335" r:id="rId26"/>
    <p:sldId id="328" r:id="rId27"/>
    <p:sldId id="329" r:id="rId28"/>
    <p:sldId id="330" r:id="rId29"/>
    <p:sldId id="331" r:id="rId30"/>
    <p:sldId id="332" r:id="rId31"/>
    <p:sldId id="336" r:id="rId32"/>
    <p:sldId id="33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184" autoAdjust="0"/>
  </p:normalViewPr>
  <p:slideViewPr>
    <p:cSldViewPr snapToGrid="0">
      <p:cViewPr varScale="1">
        <p:scale>
          <a:sx n="80" d="100"/>
          <a:sy n="80" d="100"/>
        </p:scale>
        <p:origin x="7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B8659-23FC-419A-8AFA-62086EFB4D60}" type="datetimeFigureOut">
              <a:rPr lang="en-ID" smtClean="0"/>
              <a:t>22/04/2020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8F22D-A577-4C36-81C2-773261E1B7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761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8F22D-A577-4C36-81C2-773261E1B7DA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238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fkom-2020/presentasi-threejs-grafkom-gang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600" dirty="0"/>
              <a:t>MATERIAL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8"/>
            <a:ext cx="6269347" cy="19042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Abdi </a:t>
            </a:r>
            <a:r>
              <a:rPr lang="en-US" dirty="0" err="1"/>
              <a:t>dewa</a:t>
            </a:r>
            <a:r>
              <a:rPr lang="en-US" dirty="0"/>
              <a:t> </a:t>
            </a:r>
            <a:r>
              <a:rPr lang="en-US" dirty="0" err="1"/>
              <a:t>maha</a:t>
            </a:r>
            <a:r>
              <a:rPr lang="en-US" dirty="0"/>
              <a:t> </a:t>
            </a:r>
            <a:r>
              <a:rPr lang="en-US" dirty="0" err="1"/>
              <a:t>rupawan</a:t>
            </a:r>
            <a:r>
              <a:rPr lang="en-US" dirty="0"/>
              <a:t> (05111840000003)</a:t>
            </a:r>
          </a:p>
          <a:p>
            <a:r>
              <a:rPr lang="en-US" dirty="0"/>
              <a:t>Geizka </a:t>
            </a:r>
            <a:r>
              <a:rPr lang="en-US" dirty="0" err="1"/>
              <a:t>wahyu</a:t>
            </a:r>
            <a:r>
              <a:rPr lang="en-US" dirty="0"/>
              <a:t> Fahriza (05111840000062)</a:t>
            </a:r>
          </a:p>
          <a:p>
            <a:r>
              <a:rPr lang="en-US" dirty="0"/>
              <a:t>Imam </a:t>
            </a:r>
            <a:r>
              <a:rPr lang="en-US" dirty="0" err="1"/>
              <a:t>rafii</a:t>
            </a:r>
            <a:r>
              <a:rPr lang="en-US" dirty="0"/>
              <a:t>’ al-</a:t>
            </a:r>
            <a:r>
              <a:rPr lang="en-US" dirty="0" err="1"/>
              <a:t>dzakwan</a:t>
            </a:r>
            <a:r>
              <a:rPr lang="en-US" dirty="0"/>
              <a:t> (05111840000067)</a:t>
            </a:r>
          </a:p>
          <a:p>
            <a:r>
              <a:rPr lang="en-US" dirty="0"/>
              <a:t>Emmanuel maximus </a:t>
            </a:r>
            <a:r>
              <a:rPr lang="en-US" dirty="0" err="1"/>
              <a:t>yohanes</a:t>
            </a:r>
            <a:r>
              <a:rPr lang="en-US" dirty="0"/>
              <a:t> (05111840000102)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E574-6AAA-40CF-A3A9-5CBC00F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Properti</a:t>
            </a:r>
            <a:r>
              <a:rPr lang="en-US" dirty="0"/>
              <a:t> material</a:t>
            </a:r>
            <a:endParaRPr lang="id-ID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6BD124-7AD0-4E27-87B9-1CCD5AA5F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684608"/>
              </p:ext>
            </p:extLst>
          </p:nvPr>
        </p:nvGraphicFramePr>
        <p:xfrm>
          <a:off x="1096963" y="2108200"/>
          <a:ext cx="10058400" cy="370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87496160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74856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0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alphaTest</a:t>
                      </a:r>
                      <a:r>
                        <a:rPr lang="en-US" dirty="0"/>
                        <a:t> : Float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Batas alpha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di-render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6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blendDst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5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blendDstAlpha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34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blendEquation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09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blendEquationAlpha</a:t>
                      </a:r>
                      <a:r>
                        <a:rPr lang="en-US" dirty="0"/>
                        <a:t> :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blending : Blending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31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blendSrc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3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blendSrcAlpha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8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clipIntersection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4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E574-6AAA-40CF-A3A9-5CBC00F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Properti</a:t>
            </a:r>
            <a:r>
              <a:rPr lang="en-US" dirty="0"/>
              <a:t> material</a:t>
            </a:r>
            <a:endParaRPr lang="id-ID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6BD124-7AD0-4E27-87B9-1CCD5AA5F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440062"/>
              </p:ext>
            </p:extLst>
          </p:nvPr>
        </p:nvGraphicFramePr>
        <p:xfrm>
          <a:off x="1096963" y="2108200"/>
          <a:ext cx="10058400" cy="370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87496160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74856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0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clippingPlanes</a:t>
                      </a:r>
                      <a:r>
                        <a:rPr lang="en-US" dirty="0"/>
                        <a:t> : Array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6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clipShadows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5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colorWrite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34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defines : Object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09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depthFunc</a:t>
                      </a:r>
                      <a:r>
                        <a:rPr lang="en-US" dirty="0"/>
                        <a:t> :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depthTest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31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depthWrite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3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stencilWrite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8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stencilWriteMask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77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E574-6AAA-40CF-A3A9-5CBC00F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Properti</a:t>
            </a:r>
            <a:r>
              <a:rPr lang="en-US" dirty="0"/>
              <a:t> material</a:t>
            </a:r>
            <a:endParaRPr lang="id-ID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6BD124-7AD0-4E27-87B9-1CCD5AA5F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951701"/>
              </p:ext>
            </p:extLst>
          </p:nvPr>
        </p:nvGraphicFramePr>
        <p:xfrm>
          <a:off x="1096963" y="2108200"/>
          <a:ext cx="10058400" cy="370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87496160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74856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0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stencilFunc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6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stencilRef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5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stencilFuncMask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34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stencilFail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09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stencilZFail</a:t>
                      </a:r>
                      <a:r>
                        <a:rPr lang="en-US" dirty="0"/>
                        <a:t> :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stencilZPass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31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flatShading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3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fog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8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opacity : Float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25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492E-DF4A-454F-B899-A876D807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Jenis-jenis</a:t>
            </a:r>
            <a:r>
              <a:rPr lang="en-US" dirty="0"/>
              <a:t> material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B4D7-AF39-4D02-BF97-FB815035A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83074"/>
          </a:xfrm>
        </p:spPr>
        <p:txBody>
          <a:bodyPr numCol="2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MeshBasicMaterial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MeshNormalMaterial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MeshLambertMaterial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MeshPhongMaterial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MeshStandardMaterial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MeshPhysicalMaterial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MeshDepthMaterial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MeshDistanceMaterial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MeshMatcapMaterial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MestToonMaterial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LineBasicMaterial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ShadowMaterial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LineDashedMaterial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PointsMaterial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SpriteMaterial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RawShaderMaterial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ShaderMaterial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385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DB6E8-79DE-46B9-B61A-E35F0255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/>
              <a:t>MeshBasicMaterial</a:t>
            </a:r>
            <a:endParaRPr lang="en-ID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33D1AA1-7FEF-4B95-ADF0-03D4233A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9" y="2840471"/>
            <a:ext cx="3031484" cy="22963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993AE-9DB6-4625-8DE7-2ACC01D5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10"/>
          </a:xfrm>
        </p:spPr>
        <p:txBody>
          <a:bodyPr>
            <a:normAutofit fontScale="85000" lnSpcReduction="20000"/>
          </a:bodyPr>
          <a:lstStyle/>
          <a:p>
            <a:r>
              <a:rPr lang="en-ID" dirty="0" err="1"/>
              <a:t>MeshBasicMaterial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geometri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. </a:t>
            </a:r>
            <a:r>
              <a:rPr lang="en-ID" dirty="0" err="1"/>
              <a:t>MeshBasicMaterial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menggambarkan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flat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terpengaruh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</a:t>
            </a:r>
            <a:r>
              <a:rPr lang="en-ID" dirty="0" err="1"/>
              <a:t>sebagaimanapun</a:t>
            </a:r>
            <a:endParaRPr lang="en-ID" dirty="0"/>
          </a:p>
          <a:p>
            <a:r>
              <a:rPr lang="en-ID" dirty="0" err="1"/>
              <a:t>MeshBasicMaterial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properties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mengganti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(</a:t>
            </a:r>
            <a:r>
              <a:rPr lang="en-ID" dirty="0" err="1"/>
              <a:t>color</a:t>
            </a:r>
            <a:r>
              <a:rPr lang="en-ID" dirty="0"/>
              <a:t>),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transparan</a:t>
            </a:r>
            <a:r>
              <a:rPr lang="en-ID" dirty="0"/>
              <a:t>(transparent, opacity),</a:t>
            </a:r>
            <a:r>
              <a:rPr lang="en-ID" dirty="0" err="1"/>
              <a:t>mengganti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garis-garis</a:t>
            </a:r>
            <a:r>
              <a:rPr lang="en-ID" dirty="0"/>
              <a:t> </a:t>
            </a:r>
            <a:r>
              <a:rPr lang="en-ID" dirty="0" err="1"/>
              <a:t>pembangun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(wireframe), dan </a:t>
            </a:r>
            <a:r>
              <a:rPr lang="en-ID" dirty="0" err="1"/>
              <a:t>ketebalan</a:t>
            </a:r>
            <a:r>
              <a:rPr lang="en-ID" dirty="0"/>
              <a:t> </a:t>
            </a:r>
            <a:r>
              <a:rPr lang="en-ID" dirty="0" err="1"/>
              <a:t>garis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(</a:t>
            </a:r>
            <a:r>
              <a:rPr lang="en-ID" dirty="0" err="1"/>
              <a:t>wireframeLineWidth</a:t>
            </a:r>
            <a:r>
              <a:rPr lang="en-ID" dirty="0"/>
              <a:t>).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THREE.MeshBasicMaterial</a:t>
            </a:r>
            <a:r>
              <a:rPr lang="en-ID" dirty="0"/>
              <a:t>({</a:t>
            </a:r>
            <a:r>
              <a:rPr lang="en-ID" dirty="0" err="1"/>
              <a:t>color</a:t>
            </a:r>
            <a:r>
              <a:rPr lang="en-ID" dirty="0"/>
              <a:t>: 0xffffff, </a:t>
            </a:r>
            <a:r>
              <a:rPr lang="en-ID" dirty="0" err="1"/>
              <a:t>wireframe:true</a:t>
            </a:r>
            <a:r>
              <a:rPr lang="en-ID" dirty="0"/>
              <a:t>,});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378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36A63-2A59-4E3B-AFAC-3DE79996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MeshNormalMaterial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5E25CB0-9302-4F98-905B-543B0926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53316"/>
            <a:ext cx="3031484" cy="24706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137E-FEB3-4D25-9A59-DE9B4FFBB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3760891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MeshNormalMaterial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pewarnaan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. </a:t>
            </a:r>
            <a:r>
              <a:rPr lang="en-ID" dirty="0" err="1"/>
              <a:t>Tiap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diberi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kemana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menghadap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RGB 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vektor</a:t>
            </a:r>
            <a:r>
              <a:rPr lang="en-ID" dirty="0"/>
              <a:t> normal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THREE.MeshNormalMaterial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446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36955-7748-4A47-B4F2-9488D498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MeshLambertMaterial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9276D4D-6465-434E-BA9D-C68D78E3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30580"/>
            <a:ext cx="3031484" cy="25161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014E7-B7BD-4197-AF28-146AF8A25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11"/>
          </a:xfrm>
        </p:spPr>
        <p:txBody>
          <a:bodyPr>
            <a:normAutofit fontScale="85000" lnSpcReduction="10000"/>
          </a:bodyPr>
          <a:lstStyle/>
          <a:p>
            <a:r>
              <a:rPr lang="en-ID" dirty="0" err="1"/>
              <a:t>MeshLambertMaterial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dasar</a:t>
            </a:r>
            <a:r>
              <a:rPr lang="en-ID" dirty="0"/>
              <a:t> yang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keterangan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pantulan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</a:t>
            </a:r>
          </a:p>
          <a:p>
            <a:r>
              <a:rPr lang="en-ID" dirty="0" err="1"/>
              <a:t>MeshLambertMaterial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properties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emisi</a:t>
            </a:r>
            <a:r>
              <a:rPr lang="en-ID" dirty="0"/>
              <a:t>(emissive), </a:t>
            </a:r>
            <a:r>
              <a:rPr lang="en-ID" dirty="0" err="1"/>
              <a:t>pantulan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(reflectivity),</a:t>
            </a:r>
            <a:r>
              <a:rPr lang="en-ID" dirty="0" err="1"/>
              <a:t>tekstur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(map), dan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digambar</a:t>
            </a:r>
            <a:r>
              <a:rPr lang="en-ID" dirty="0"/>
              <a:t>(side).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THREE.MeshLambertMaterial</a:t>
            </a:r>
            <a:r>
              <a:rPr lang="en-ID" dirty="0"/>
              <a:t>({emissive: 00ff00});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867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BF419-915D-41D7-B1A3-7BEC7F20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MeshPhongMaterial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34961CB-8B82-4AB6-A689-C4621463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836682"/>
            <a:ext cx="3031484" cy="23039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2B6EC-254C-4C92-9D38-094D77647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14778"/>
          </a:xfrm>
        </p:spPr>
        <p:txBody>
          <a:bodyPr>
            <a:normAutofit fontScale="85000" lnSpcReduction="10000"/>
          </a:bodyPr>
          <a:lstStyle/>
          <a:p>
            <a:r>
              <a:rPr lang="en-ID" dirty="0" err="1"/>
              <a:t>MeshPhongMaterial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sama-sama</a:t>
            </a:r>
            <a:r>
              <a:rPr lang="en-ID" dirty="0"/>
              <a:t>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MeshLambertMaterial</a:t>
            </a:r>
            <a:r>
              <a:rPr lang="en-ID" dirty="0"/>
              <a:t>.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keduanya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MeshPhongMaterial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kecerahan</a:t>
            </a:r>
            <a:r>
              <a:rPr lang="en-ID" dirty="0"/>
              <a:t> pada </a:t>
            </a:r>
            <a:r>
              <a:rPr lang="en-ID" dirty="0" err="1"/>
              <a:t>permukaan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 dan </a:t>
            </a:r>
            <a:r>
              <a:rPr lang="en-ID" dirty="0" err="1"/>
              <a:t>mensimulasikan</a:t>
            </a:r>
            <a:r>
              <a:rPr lang="en-ID" dirty="0"/>
              <a:t> </a:t>
            </a:r>
            <a:r>
              <a:rPr lang="en-ID" dirty="0" err="1"/>
              <a:t>ketidakrataan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tekstur</a:t>
            </a:r>
            <a:r>
              <a:rPr lang="en-ID" dirty="0"/>
              <a:t>.</a:t>
            </a:r>
          </a:p>
          <a:p>
            <a:r>
              <a:rPr lang="en-ID" dirty="0" err="1"/>
              <a:t>MeshPhongMaterial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properties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kecerahan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(shininess), </a:t>
            </a:r>
            <a:r>
              <a:rPr lang="en-ID" dirty="0" err="1"/>
              <a:t>warna</a:t>
            </a:r>
            <a:r>
              <a:rPr lang="en-ID" dirty="0"/>
              <a:t> specular(specular), dan </a:t>
            </a:r>
            <a:r>
              <a:rPr lang="en-ID" dirty="0" err="1"/>
              <a:t>tekstur</a:t>
            </a:r>
            <a:r>
              <a:rPr lang="en-ID" dirty="0"/>
              <a:t>(map, </a:t>
            </a:r>
            <a:r>
              <a:rPr lang="en-ID" dirty="0" err="1"/>
              <a:t>normalMap</a:t>
            </a:r>
            <a:r>
              <a:rPr lang="en-ID" dirty="0"/>
              <a:t>).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THREE.MeshPhongMaterial</a:t>
            </a:r>
            <a:r>
              <a:rPr lang="en-ID" dirty="0"/>
              <a:t>({specular: 00ff00, shininess: 30});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406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D05CE-BE9D-4CE5-9593-FD7D217B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MeshStandardMaterial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DE5EDE-19DC-4821-8A46-226A3A3B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800090"/>
            <a:ext cx="3031484" cy="23771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3A65-23BE-4E38-8286-E1F98EA65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92598"/>
          </a:xfrm>
        </p:spPr>
        <p:txBody>
          <a:bodyPr>
            <a:normAutofit fontScale="92500" lnSpcReduction="20000"/>
          </a:bodyPr>
          <a:lstStyle/>
          <a:p>
            <a:r>
              <a:rPr lang="en-ID" dirty="0" err="1"/>
              <a:t>MeshStandardMaterial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lain yang juga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menggabungkan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MeshLambertMaterial</a:t>
            </a:r>
            <a:r>
              <a:rPr lang="en-ID" dirty="0"/>
              <a:t> dan </a:t>
            </a:r>
            <a:r>
              <a:rPr lang="en-ID" dirty="0" err="1"/>
              <a:t>MeshPhongMaterial</a:t>
            </a:r>
            <a:r>
              <a:rPr lang="en-ID" dirty="0"/>
              <a:t>.</a:t>
            </a:r>
          </a:p>
          <a:p>
            <a:r>
              <a:rPr lang="en-ID" dirty="0" err="1"/>
              <a:t>MeshStandardMaterial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kekasaran</a:t>
            </a:r>
            <a:r>
              <a:rPr lang="en-ID" dirty="0"/>
              <a:t>(roughness) dan </a:t>
            </a:r>
            <a:r>
              <a:rPr lang="en-ID" dirty="0" err="1"/>
              <a:t>kemiripan</a:t>
            </a:r>
            <a:r>
              <a:rPr lang="en-ID" dirty="0"/>
              <a:t> </a:t>
            </a:r>
            <a:r>
              <a:rPr lang="en-ID" dirty="0" err="1"/>
              <a:t>logam</a:t>
            </a:r>
            <a:r>
              <a:rPr lang="en-ID" dirty="0"/>
              <a:t>(</a:t>
            </a:r>
            <a:r>
              <a:rPr lang="en-ID" dirty="0" err="1"/>
              <a:t>metalness</a:t>
            </a:r>
            <a:r>
              <a:rPr lang="en-ID" dirty="0"/>
              <a:t>).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pantulan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THREE.MeshStandardMaterial</a:t>
            </a:r>
            <a:r>
              <a:rPr lang="en-ID" dirty="0"/>
              <a:t>({roughness: 0.5, </a:t>
            </a:r>
            <a:r>
              <a:rPr lang="en-ID" dirty="0" err="1"/>
              <a:t>metalness</a:t>
            </a:r>
            <a:r>
              <a:rPr lang="en-ID" dirty="0"/>
              <a:t>: 0.5});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3358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D9881-A751-49DE-ACEF-E7CD3188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MeshDepthMaterial</a:t>
            </a:r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D91045-EE34-45A0-B3B9-20C80AA7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68473"/>
            <a:ext cx="3031484" cy="244034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0F68B-C831-47AF-9BF6-63002CE18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24501"/>
          </a:xfrm>
        </p:spPr>
        <p:txBody>
          <a:bodyPr>
            <a:normAutofit/>
          </a:bodyPr>
          <a:lstStyle/>
          <a:p>
            <a:r>
              <a:rPr lang="en-US" dirty="0" err="1"/>
              <a:t>MeshDepthMaterial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.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material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grayscale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hitam-putih</a:t>
            </a:r>
            <a:r>
              <a:rPr lang="en-US" dirty="0"/>
              <a:t>.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terletak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 </a:t>
            </a:r>
            <a:r>
              <a:rPr lang="en-US" dirty="0" err="1"/>
              <a:t>akat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gelap</a:t>
            </a:r>
            <a:r>
              <a:rPr lang="en-US" dirty="0"/>
              <a:t>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cerah</a:t>
            </a:r>
            <a:r>
              <a:rPr lang="en-US" dirty="0"/>
              <a:t>.</a:t>
            </a:r>
          </a:p>
          <a:p>
            <a:r>
              <a:rPr lang="en-US" dirty="0"/>
              <a:t>Parent Class: Material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THREE.MeshDepthMaterial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063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material?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B76D1-0E92-44FA-90F9-307CAAB4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material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permukaan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digambar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6" name="Picture 5" descr="A close up of a rock&#10;&#10;Description automatically generated">
            <a:extLst>
              <a:ext uri="{FF2B5EF4-FFF2-40B4-BE49-F238E27FC236}">
                <a16:creationId xmlns:a16="http://schemas.microsoft.com/office/drawing/2014/main" id="{1A08CFD0-0822-4F84-A23A-F77CB58B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97" y="2750529"/>
            <a:ext cx="3560731" cy="2370112"/>
          </a:xfrm>
          <a:prstGeom prst="rect">
            <a:avLst/>
          </a:prstGeom>
        </p:spPr>
      </p:pic>
      <p:pic>
        <p:nvPicPr>
          <p:cNvPr id="8" name="Picture 7" descr="A picture containing standing&#10;&#10;Description automatically generated">
            <a:extLst>
              <a:ext uri="{FF2B5EF4-FFF2-40B4-BE49-F238E27FC236}">
                <a16:creationId xmlns:a16="http://schemas.microsoft.com/office/drawing/2014/main" id="{3F018B15-FFEC-4B7B-A041-6CD9C7972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468" y="3541497"/>
            <a:ext cx="3854024" cy="2565335"/>
          </a:xfrm>
          <a:prstGeom prst="rect">
            <a:avLst/>
          </a:prstGeom>
        </p:spPr>
      </p:pic>
      <p:pic>
        <p:nvPicPr>
          <p:cNvPr id="10" name="Picture 9" descr="A picture containing food, standing, covered, street&#10;&#10;Description automatically generated">
            <a:extLst>
              <a:ext uri="{FF2B5EF4-FFF2-40B4-BE49-F238E27FC236}">
                <a16:creationId xmlns:a16="http://schemas.microsoft.com/office/drawing/2014/main" id="{F9418440-5B37-40B0-824D-FE6A65D6A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932" y="2770628"/>
            <a:ext cx="3659772" cy="24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69426B45-4C4F-4D52-8537-76E9A5B8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325DA-867F-4157-A6AA-6241292A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LineBasicMaterial</a:t>
            </a:r>
            <a:endParaRPr lang="en-ID" dirty="0"/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CF117E1C-E964-4433-B1A8-BB2301D0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583016-A272-4675-B337-BA4BF8F81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06" r="1261" b="3"/>
          <a:stretch/>
        </p:blipFill>
        <p:spPr>
          <a:xfrm>
            <a:off x="1161535" y="2108200"/>
            <a:ext cx="3495807" cy="3600613"/>
          </a:xfrm>
          <a:prstGeom prst="rect">
            <a:avLst/>
          </a:prstGeom>
        </p:spPr>
      </p:pic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6FCFAC65-5EFB-4833-93F5-852A5B37A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7" y="2108201"/>
            <a:ext cx="5846063" cy="376089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LineBasicMaterial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garis-garis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wireframe</a:t>
            </a:r>
          </a:p>
          <a:p>
            <a:r>
              <a:rPr lang="en-US" dirty="0" err="1"/>
              <a:t>LineBasicMaterial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(color) dan </a:t>
            </a:r>
            <a:r>
              <a:rPr lang="en-US" dirty="0" err="1"/>
              <a:t>tebal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(linewidth).</a:t>
            </a:r>
          </a:p>
          <a:p>
            <a:r>
              <a:rPr lang="en-US" dirty="0"/>
              <a:t>Parent Class: Material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THREE.LineBasicMaterial</a:t>
            </a:r>
            <a:r>
              <a:rPr lang="en-ID" dirty="0"/>
              <a:t>({</a:t>
            </a:r>
            <a:r>
              <a:rPr lang="en-ID" dirty="0" err="1"/>
              <a:t>color</a:t>
            </a:r>
            <a:r>
              <a:rPr lang="en-ID" dirty="0"/>
              <a:t>: 0xffffff, linewidth: 1});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THREE.Line</a:t>
            </a:r>
            <a:r>
              <a:rPr lang="en-ID" dirty="0"/>
              <a:t>(geometry, material);</a:t>
            </a:r>
          </a:p>
          <a:p>
            <a:endParaRPr lang="en-US" dirty="0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67E6FB20-7663-466F-A928-9371C34F9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427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364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10B10-79F0-43DE-809D-B768E07F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LineDashedMaterial</a:t>
            </a:r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07ADA2-B0D1-4FB8-877B-4BB9CA7F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946573"/>
            <a:ext cx="3031484" cy="208414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EC59C3-0F62-41AA-8E8E-D76849D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1477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LineDashedMaterial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menyerupai</a:t>
            </a:r>
            <a:r>
              <a:rPr lang="en-US" dirty="0"/>
              <a:t> </a:t>
            </a:r>
            <a:r>
              <a:rPr lang="en-US" dirty="0" err="1"/>
              <a:t>LineBasicMaterial</a:t>
            </a:r>
            <a:r>
              <a:rPr lang="en-US" dirty="0"/>
              <a:t>. </a:t>
            </a:r>
            <a:r>
              <a:rPr lang="en-US" dirty="0" err="1"/>
              <a:t>LineDashedMaterial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yang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menyerupai</a:t>
            </a:r>
            <a:r>
              <a:rPr lang="en-US" dirty="0"/>
              <a:t> wireframe. </a:t>
            </a:r>
            <a:r>
              <a:rPr lang="en-US" dirty="0" err="1"/>
              <a:t>Perbedaan</a:t>
            </a:r>
            <a:r>
              <a:rPr lang="en-US" dirty="0"/>
              <a:t> pada material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pembentuk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potong-potong</a:t>
            </a:r>
            <a:r>
              <a:rPr lang="en-US" dirty="0"/>
              <a:t>.</a:t>
            </a:r>
          </a:p>
          <a:p>
            <a:r>
              <a:rPr lang="en-US" dirty="0"/>
              <a:t>Parent Class: Material.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THREE.LineBasicMaterial</a:t>
            </a:r>
            <a:r>
              <a:rPr lang="en-ID" dirty="0"/>
              <a:t>({</a:t>
            </a:r>
            <a:r>
              <a:rPr lang="en-ID" dirty="0" err="1"/>
              <a:t>dashSize</a:t>
            </a:r>
            <a:r>
              <a:rPr lang="en-ID" dirty="0"/>
              <a:t>: 2, </a:t>
            </a:r>
            <a:r>
              <a:rPr lang="en-ID" dirty="0" err="1"/>
              <a:t>gapSize</a:t>
            </a:r>
            <a:r>
              <a:rPr lang="en-ID" dirty="0"/>
              <a:t>: 2});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THREE.Line</a:t>
            </a:r>
            <a:r>
              <a:rPr lang="en-ID" dirty="0"/>
              <a:t>(geometry, material);</a:t>
            </a:r>
          </a:p>
          <a:p>
            <a:r>
              <a:rPr lang="en-ID" dirty="0" err="1"/>
              <a:t>geometry.computeLineDistances</a:t>
            </a:r>
            <a:r>
              <a:rPr lang="en-ID" dirty="0"/>
              <a:t>();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589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43F1C-0459-44FF-8C27-C718A663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PointsMaterial</a:t>
            </a:r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591C9C-A76C-44A3-A828-29B4AF0E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3033728"/>
            <a:ext cx="3031484" cy="190983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4ECC10-8578-483C-8ECA-73011C3D5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0504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PointsMaterial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titik-titik</a:t>
            </a:r>
            <a:r>
              <a:rPr lang="en-US" dirty="0"/>
              <a:t> yang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r>
              <a:rPr lang="en-US" dirty="0" err="1"/>
              <a:t>PointsMaterial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(color),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(size), dan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dipengaruhi</a:t>
            </a:r>
            <a:r>
              <a:rPr lang="en-US" dirty="0"/>
              <a:t> oleh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(</a:t>
            </a:r>
            <a:r>
              <a:rPr lang="en-US" dirty="0" err="1"/>
              <a:t>sizeAttenuation</a:t>
            </a:r>
            <a:r>
              <a:rPr lang="en-US" dirty="0"/>
              <a:t>).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THREE.LineBasicMaterial</a:t>
            </a:r>
            <a:r>
              <a:rPr lang="en-ID" dirty="0"/>
              <a:t>({size: 2, </a:t>
            </a:r>
            <a:r>
              <a:rPr lang="en-ID" dirty="0" err="1"/>
              <a:t>sizeAttenuation</a:t>
            </a:r>
            <a:r>
              <a:rPr lang="en-ID" dirty="0"/>
              <a:t>: true});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THREE.Points</a:t>
            </a:r>
            <a:r>
              <a:rPr lang="en-ID" dirty="0"/>
              <a:t>(geometry, material);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798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93390-EC94-4E5C-B93F-10D9AE9CC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SpriteMaterial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7CF3472-F227-4056-84D4-86AED216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677029"/>
            <a:ext cx="3031484" cy="26232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5C8C-065E-48CB-A91E-518CA9B28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92597"/>
          </a:xfrm>
        </p:spPr>
        <p:txBody>
          <a:bodyPr>
            <a:normAutofit fontScale="85000" lnSpcReduction="10000"/>
          </a:bodyPr>
          <a:lstStyle/>
          <a:p>
            <a:r>
              <a:rPr lang="en-ID" dirty="0" err="1"/>
              <a:t>SpriteMaterial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untuk</a:t>
            </a:r>
            <a:r>
              <a:rPr lang="en-ID" dirty="0"/>
              <a:t> sprite.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menujukkan</a:t>
            </a:r>
            <a:r>
              <a:rPr lang="en-ID" dirty="0"/>
              <a:t> sprite yang </a:t>
            </a:r>
            <a:r>
              <a:rPr lang="en-ID" dirty="0" err="1"/>
              <a:t>diibaratkan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plane yang </a:t>
            </a:r>
            <a:r>
              <a:rPr lang="en-ID" dirty="0" err="1"/>
              <a:t>selalu</a:t>
            </a:r>
            <a:r>
              <a:rPr lang="en-ID" dirty="0"/>
              <a:t> </a:t>
            </a:r>
            <a:r>
              <a:rPr lang="en-ID" dirty="0" err="1"/>
              <a:t>menghadap</a:t>
            </a:r>
            <a:r>
              <a:rPr lang="en-ID" dirty="0"/>
              <a:t> </a:t>
            </a:r>
            <a:r>
              <a:rPr lang="en-ID" dirty="0" err="1"/>
              <a:t>kamera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</a:t>
            </a:r>
            <a:r>
              <a:rPr lang="en-ID" dirty="0" err="1"/>
              <a:t>spriteMap</a:t>
            </a:r>
            <a:r>
              <a:rPr lang="en-ID" dirty="0"/>
              <a:t> = new </a:t>
            </a:r>
            <a:r>
              <a:rPr lang="en-ID" dirty="0" err="1"/>
              <a:t>THREE.TextureLoader</a:t>
            </a:r>
            <a:r>
              <a:rPr lang="en-ID" dirty="0"/>
              <a:t>().load( 'textures/sprite.png' ); </a:t>
            </a:r>
          </a:p>
          <a:p>
            <a:r>
              <a:rPr lang="en-ID" dirty="0"/>
              <a:t>var </a:t>
            </a:r>
            <a:r>
              <a:rPr lang="en-ID" dirty="0" err="1"/>
              <a:t>spriteMaterial</a:t>
            </a:r>
            <a:r>
              <a:rPr lang="en-ID" dirty="0"/>
              <a:t> = new </a:t>
            </a:r>
            <a:r>
              <a:rPr lang="en-ID" dirty="0" err="1"/>
              <a:t>THREE.SpriteMaterial</a:t>
            </a:r>
            <a:r>
              <a:rPr lang="en-ID" dirty="0"/>
              <a:t>( { map: </a:t>
            </a:r>
            <a:r>
              <a:rPr lang="en-ID" dirty="0" err="1"/>
              <a:t>spriteMap</a:t>
            </a:r>
            <a:r>
              <a:rPr lang="en-ID" dirty="0"/>
              <a:t>, </a:t>
            </a:r>
            <a:r>
              <a:rPr lang="en-ID" dirty="0" err="1"/>
              <a:t>color</a:t>
            </a:r>
            <a:r>
              <a:rPr lang="en-ID" dirty="0"/>
              <a:t>: 0xffffff } ); </a:t>
            </a:r>
          </a:p>
          <a:p>
            <a:r>
              <a:rPr lang="en-ID" dirty="0"/>
              <a:t>var sprite = new </a:t>
            </a:r>
            <a:r>
              <a:rPr lang="en-ID" dirty="0" err="1"/>
              <a:t>THREE.Sprite</a:t>
            </a:r>
            <a:r>
              <a:rPr lang="en-ID" dirty="0"/>
              <a:t>( </a:t>
            </a:r>
            <a:r>
              <a:rPr lang="en-ID" dirty="0" err="1"/>
              <a:t>spriteMaterial</a:t>
            </a:r>
            <a:r>
              <a:rPr lang="en-ID" dirty="0"/>
              <a:t> ); </a:t>
            </a:r>
          </a:p>
          <a:p>
            <a:r>
              <a:rPr lang="en-ID" dirty="0" err="1"/>
              <a:t>sprite.scale.set</a:t>
            </a:r>
            <a:r>
              <a:rPr lang="en-ID" dirty="0"/>
              <a:t>(200, 200, 1) </a:t>
            </a:r>
          </a:p>
          <a:p>
            <a:r>
              <a:rPr lang="en-ID" dirty="0" err="1"/>
              <a:t>scene.add</a:t>
            </a:r>
            <a:r>
              <a:rPr lang="en-ID" dirty="0"/>
              <a:t>( sprite 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4893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12087-C7D7-47B3-B804-FDB16355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MeshMatcapMaterial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1B9F48-45F5-4151-8404-9425CFBE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76052"/>
            <a:ext cx="3031484" cy="24251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62F6E-6280-4E7C-97D6-FD3EFDA5D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92598"/>
          </a:xfrm>
        </p:spPr>
        <p:txBody>
          <a:bodyPr>
            <a:normAutofit/>
          </a:bodyPr>
          <a:lstStyle/>
          <a:p>
            <a:r>
              <a:rPr lang="en-ID" dirty="0" err="1"/>
              <a:t>MeshMatcapMaterial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dan shading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.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hampir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material-material </a:t>
            </a:r>
            <a:r>
              <a:rPr lang="en-ID" dirty="0" err="1"/>
              <a:t>sebelumnya</a:t>
            </a:r>
            <a:r>
              <a:rPr lang="en-ID" dirty="0"/>
              <a:t>,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MeshMatcapMaterial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THREE.MeshMatcapMaterial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3319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66BBD-69DD-4AD6-9846-69E82CCE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MeshPhysicalMaterial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C9038F4-18F8-434E-BEAE-43D392EF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669950"/>
            <a:ext cx="3031484" cy="26373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6252-E92A-4453-934A-8B6094DFF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11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MeshPhysicalMaterial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Kembangan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MeshStandardMaterial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tekstur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 juga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pencahayaan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. </a:t>
            </a:r>
            <a:r>
              <a:rPr lang="en-ID" dirty="0" err="1"/>
              <a:t>Tekstur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ketidakrataan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, yang </a:t>
            </a:r>
            <a:r>
              <a:rPr lang="en-ID" dirty="0" err="1"/>
              <a:t>akhirnya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pencahayaan</a:t>
            </a:r>
            <a:r>
              <a:rPr lang="en-ID" dirty="0"/>
              <a:t> juga. Material </a:t>
            </a:r>
            <a:r>
              <a:rPr lang="en-ID" dirty="0" err="1"/>
              <a:t>ini</a:t>
            </a:r>
            <a:r>
              <a:rPr lang="en-ID" dirty="0"/>
              <a:t> juga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sifat-sifat</a:t>
            </a:r>
            <a:r>
              <a:rPr lang="en-ID" dirty="0"/>
              <a:t> yang </a:t>
            </a:r>
            <a:r>
              <a:rPr lang="en-ID" dirty="0" err="1"/>
              <a:t>dimiliki</a:t>
            </a:r>
            <a:r>
              <a:rPr lang="en-ID" dirty="0"/>
              <a:t> </a:t>
            </a:r>
            <a:r>
              <a:rPr lang="en-ID" dirty="0" err="1"/>
              <a:t>MeshStandardMaterial</a:t>
            </a:r>
            <a:r>
              <a:rPr lang="en-ID" dirty="0"/>
              <a:t>.</a:t>
            </a:r>
          </a:p>
          <a:p>
            <a:r>
              <a:rPr lang="en-ID" dirty="0"/>
              <a:t>Parent Class: </a:t>
            </a:r>
            <a:r>
              <a:rPr lang="en-ID" dirty="0" err="1"/>
              <a:t>MeshStandardMaterial</a:t>
            </a:r>
            <a:endParaRPr lang="en-ID" dirty="0"/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THREE.MeshPhysicalMaterial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830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8882E-DEE1-489D-A89A-DC003F25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MeshToonMaterial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F95185B-5C56-4B14-99E5-9965E925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632056"/>
            <a:ext cx="3031484" cy="27131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20660-AFB2-4177-B290-2C0A015C5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3760891"/>
          </a:xfrm>
        </p:spPr>
        <p:txBody>
          <a:bodyPr>
            <a:normAutofit lnSpcReduction="10000"/>
          </a:bodyPr>
          <a:lstStyle/>
          <a:p>
            <a:r>
              <a:rPr lang="en-ID" dirty="0" err="1"/>
              <a:t>MeshToonMaterial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memberikan</a:t>
            </a:r>
            <a:r>
              <a:rPr lang="en-ID" dirty="0"/>
              <a:t> shading pada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menyerupai</a:t>
            </a:r>
            <a:r>
              <a:rPr lang="en-ID" dirty="0"/>
              <a:t> </a:t>
            </a:r>
            <a:r>
              <a:rPr lang="en-ID" dirty="0" err="1"/>
              <a:t>kartun</a:t>
            </a:r>
            <a:r>
              <a:rPr lang="en-ID" dirty="0"/>
              <a:t>. </a:t>
            </a:r>
            <a:r>
              <a:rPr lang="en-ID" dirty="0" err="1"/>
              <a:t>Pencahayaan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flat pada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kecerahan</a:t>
            </a:r>
            <a:r>
              <a:rPr lang="en-ID" dirty="0"/>
              <a:t> di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THREE.MeshToonMaterial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8676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62B7D-4F31-4AC2-9B17-E96DECCD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ShadowMaterial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3BCCC45-683E-4E02-9490-F9AFA2CB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393127"/>
            <a:ext cx="3031484" cy="31910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82EAB-CCF7-456C-8807-E60D646C7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3952131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ShadowMaterial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menerima</a:t>
            </a:r>
            <a:r>
              <a:rPr lang="en-ID" dirty="0"/>
              <a:t> </a:t>
            </a:r>
            <a:r>
              <a:rPr lang="en-ID" dirty="0" err="1"/>
              <a:t>respon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lain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bayangan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dirty="0" err="1"/>
              <a:t>ShadowMaterial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properties, </a:t>
            </a:r>
            <a:r>
              <a:rPr lang="en-ID" dirty="0" err="1"/>
              <a:t>yaitu</a:t>
            </a:r>
            <a:r>
              <a:rPr lang="en-ID" dirty="0"/>
              <a:t> transparent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transparan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tidak</a:t>
            </a:r>
            <a:endParaRPr lang="en-ID" dirty="0"/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</a:t>
            </a:r>
            <a:r>
              <a:rPr lang="en-ID" dirty="0" err="1"/>
              <a:t>planeMaterial</a:t>
            </a:r>
            <a:r>
              <a:rPr lang="en-ID" dirty="0"/>
              <a:t> = new </a:t>
            </a:r>
            <a:r>
              <a:rPr lang="en-ID" dirty="0" err="1"/>
              <a:t>THREE.ShadowMaterial</a:t>
            </a:r>
            <a:r>
              <a:rPr lang="en-ID" dirty="0"/>
              <a:t>();</a:t>
            </a:r>
          </a:p>
          <a:p>
            <a:r>
              <a:rPr lang="en-US" dirty="0"/>
              <a:t>var </a:t>
            </a:r>
            <a:r>
              <a:rPr lang="en-US" dirty="0" err="1"/>
              <a:t>planeGeometry</a:t>
            </a:r>
            <a:r>
              <a:rPr lang="en-US" dirty="0"/>
              <a:t> = new </a:t>
            </a:r>
            <a:r>
              <a:rPr lang="en-US" dirty="0" err="1"/>
              <a:t>THREE.PlaneBufferGeometry</a:t>
            </a:r>
            <a:r>
              <a:rPr lang="en-US" dirty="0"/>
              <a:t>( 2000, 2000 );</a:t>
            </a:r>
          </a:p>
          <a:p>
            <a:r>
              <a:rPr lang="en-US" dirty="0"/>
              <a:t>var plane = new </a:t>
            </a:r>
            <a:r>
              <a:rPr lang="en-US" dirty="0" err="1"/>
              <a:t>THREE.Mesh</a:t>
            </a:r>
            <a:r>
              <a:rPr lang="en-US" dirty="0"/>
              <a:t>( </a:t>
            </a:r>
            <a:r>
              <a:rPr lang="en-US" dirty="0" err="1"/>
              <a:t>planeGeometry</a:t>
            </a:r>
            <a:r>
              <a:rPr lang="en-US" dirty="0"/>
              <a:t>, </a:t>
            </a:r>
            <a:r>
              <a:rPr lang="en-US" dirty="0" err="1"/>
              <a:t>planeMaterial</a:t>
            </a:r>
            <a:r>
              <a:rPr lang="en-US" dirty="0"/>
              <a:t> );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1462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CBDCE-1CB9-4EC2-8656-8C1A87C4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MeshDistanceMaterial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3FED3A2-8E4B-40E4-B1FA-18B5C794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476693"/>
            <a:ext cx="3031484" cy="30239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72B2-ED72-46E0-A9FD-75575D9C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07"/>
          </a:xfrm>
        </p:spPr>
        <p:txBody>
          <a:bodyPr>
            <a:normAutofit/>
          </a:bodyPr>
          <a:lstStyle/>
          <a:p>
            <a:r>
              <a:rPr lang="en-ID" dirty="0" err="1"/>
              <a:t>MeshDistanceMaterial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mengimplementasi</a:t>
            </a:r>
            <a:r>
              <a:rPr lang="en-ID" dirty="0"/>
              <a:t> shadow mapping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PointLight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THREE.MeshDistanceMaterial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0464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32378C-C115-4780-BE65-3AEE1202C2FD}"/>
              </a:ext>
            </a:extLst>
          </p:cNvPr>
          <p:cNvSpPr txBox="1"/>
          <p:nvPr/>
        </p:nvSpPr>
        <p:spPr>
          <a:xfrm>
            <a:off x="3736219" y="2613392"/>
            <a:ext cx="4719562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TERIMA KASIH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5B2CA-2941-44B2-ABA0-643DEDA67A5E}"/>
              </a:ext>
            </a:extLst>
          </p:cNvPr>
          <p:cNvSpPr txBox="1"/>
          <p:nvPr/>
        </p:nvSpPr>
        <p:spPr>
          <a:xfrm>
            <a:off x="1949740" y="3429000"/>
            <a:ext cx="829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Link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Github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  <a:r>
              <a:rPr lang="en-ID" dirty="0">
                <a:hlinkClick r:id="rId2"/>
              </a:rPr>
              <a:t>https://github.com/grafkom-2020/presentasi-threejs-grafkom-gang</a:t>
            </a:r>
            <a:endParaRPr lang="en-ID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29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32B5-CB83-44F7-B9B9-642BE140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 dan color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0896-AC0D-4AE6-994E-6D7DC8DF3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Blending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output </a:t>
            </a:r>
            <a:r>
              <a:rPr lang="en-US" dirty="0" err="1"/>
              <a:t>dari</a:t>
            </a:r>
            <a:r>
              <a:rPr lang="en-US" dirty="0"/>
              <a:t> fragment color dan color buffer </a:t>
            </a:r>
            <a:r>
              <a:rPr lang="en-US" dirty="0" err="1"/>
              <a:t>digabung</a:t>
            </a:r>
            <a:r>
              <a:rPr lang="en-US" dirty="0"/>
              <a:t>. Teknik blending yang </a:t>
            </a:r>
            <a:r>
              <a:rPr lang="en-US" dirty="0" err="1"/>
              <a:t>disupport</a:t>
            </a:r>
            <a:r>
              <a:rPr lang="en-US" dirty="0"/>
              <a:t> oleh Three Js </a:t>
            </a:r>
            <a:r>
              <a:rPr lang="en-US" dirty="0" err="1"/>
              <a:t>ada</a:t>
            </a:r>
            <a:r>
              <a:rPr lang="en-US" dirty="0"/>
              <a:t> 6.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NoBlending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NormalBlending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AdditiveBlending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SubtractiveBlending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MultiplyBlending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CustomBlending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508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6CAB-C7AB-4398-BAAA-73775F15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Blending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C41A-9CBB-416C-88C5-EF2AEDA6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79F5C-28DF-4276-A8DF-8E1983FA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448" y="2108201"/>
            <a:ext cx="4826610" cy="39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3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A07B-9EF2-4F9C-8ECD-9574BD45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B7C0D-81DE-4970-A9B0-BB29EC92B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1450758"/>
          </a:xfrm>
        </p:spPr>
        <p:txBody>
          <a:bodyPr/>
          <a:lstStyle/>
          <a:p>
            <a:r>
              <a:rPr lang="en-US" dirty="0"/>
              <a:t>Depth buffer </a:t>
            </a:r>
            <a:r>
              <a:rPr lang="en-US" dirty="0" err="1"/>
              <a:t>adalah</a:t>
            </a:r>
            <a:r>
              <a:rPr lang="en-US" dirty="0"/>
              <a:t> buffer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dirender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.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depth buffer.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pixel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depth test,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depth test </a:t>
            </a:r>
            <a:r>
              <a:rPr lang="en-US" dirty="0" err="1"/>
              <a:t>mengembalikan</a:t>
            </a:r>
            <a:r>
              <a:rPr lang="en-US" dirty="0"/>
              <a:t> true </a:t>
            </a:r>
            <a:r>
              <a:rPr lang="en-US" dirty="0" err="1"/>
              <a:t>maka</a:t>
            </a:r>
            <a:r>
              <a:rPr lang="en-US" dirty="0"/>
              <a:t> pixel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dirender</a:t>
            </a:r>
            <a:r>
              <a:rPr lang="en-US" dirty="0"/>
              <a:t>. Three </a:t>
            </a:r>
            <a:r>
              <a:rPr lang="en-US" dirty="0" err="1"/>
              <a:t>js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7 </a:t>
            </a:r>
            <a:r>
              <a:rPr lang="en-US" dirty="0" err="1"/>
              <a:t>fungsi</a:t>
            </a:r>
            <a:r>
              <a:rPr lang="en-US" dirty="0"/>
              <a:t> depth,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endParaRPr lang="id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4635E4-7E6A-42B5-B68F-464BDEB4DB8C}"/>
              </a:ext>
            </a:extLst>
          </p:cNvPr>
          <p:cNvSpPr txBox="1">
            <a:spLocks/>
          </p:cNvSpPr>
          <p:nvPr/>
        </p:nvSpPr>
        <p:spPr>
          <a:xfrm>
            <a:off x="1097280" y="3558961"/>
            <a:ext cx="10058400" cy="2347318"/>
          </a:xfrm>
          <a:prstGeom prst="rect">
            <a:avLst/>
          </a:prstGeom>
        </p:spPr>
        <p:txBody>
          <a:bodyPr vert="horz" lIns="0" tIns="45720" rIns="0" bIns="45720" numCol="2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NeverDepth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AlwaysDepth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LessDepth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LessEqualDepth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GreaterEqualDepth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/>
              <a:t>GreaterDepth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NotEqualDepth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421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FA13-80C1-44BE-BDFC-94BC0A5D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Stencil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45EB-861A-4E2F-B9FC-F43C678E6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Stencil buffer </a:t>
            </a:r>
            <a:r>
              <a:rPr lang="en-US" dirty="0" err="1"/>
              <a:t>adalah</a:t>
            </a:r>
            <a:r>
              <a:rPr lang="en-US" dirty="0"/>
              <a:t> buffer utility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dikostumisasi</a:t>
            </a:r>
            <a:r>
              <a:rPr lang="en-US" dirty="0"/>
              <a:t> </a:t>
            </a:r>
            <a:r>
              <a:rPr lang="en-US" dirty="0" err="1"/>
              <a:t>semau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color buffer </a:t>
            </a:r>
            <a:r>
              <a:rPr lang="en-US" dirty="0" err="1"/>
              <a:t>atau</a:t>
            </a:r>
            <a:r>
              <a:rPr lang="en-US" dirty="0"/>
              <a:t> depth buffer, stencil buffer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effectnya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pixel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1 byte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0 </a:t>
            </a:r>
            <a:r>
              <a:rPr lang="en-US" dirty="0" err="1"/>
              <a:t>sampai</a:t>
            </a:r>
            <a:r>
              <a:rPr lang="en-US" dirty="0"/>
              <a:t> 255. </a:t>
            </a:r>
            <a:r>
              <a:rPr lang="en-US" dirty="0" err="1"/>
              <a:t>Setiap</a:t>
            </a:r>
            <a:r>
              <a:rPr lang="en-US" dirty="0"/>
              <a:t> material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stencil </a:t>
            </a:r>
            <a:r>
              <a:rPr lang="en-US" dirty="0" err="1"/>
              <a:t>berikut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id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D4FA88-3DCB-4F63-8A33-131C0947E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77220"/>
              </p:ext>
            </p:extLst>
          </p:nvPr>
        </p:nvGraphicFramePr>
        <p:xfrm>
          <a:off x="1036320" y="3562454"/>
          <a:ext cx="10119360" cy="24942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73120">
                  <a:extLst>
                    <a:ext uri="{9D8B030D-6E8A-4147-A177-3AD203B41FA5}">
                      <a16:colId xmlns:a16="http://schemas.microsoft.com/office/drawing/2014/main" val="1707341823"/>
                    </a:ext>
                  </a:extLst>
                </a:gridCol>
                <a:gridCol w="3373120">
                  <a:extLst>
                    <a:ext uri="{9D8B030D-6E8A-4147-A177-3AD203B41FA5}">
                      <a16:colId xmlns:a16="http://schemas.microsoft.com/office/drawing/2014/main" val="2852480182"/>
                    </a:ext>
                  </a:extLst>
                </a:gridCol>
                <a:gridCol w="3373120">
                  <a:extLst>
                    <a:ext uri="{9D8B030D-6E8A-4147-A177-3AD203B41FA5}">
                      <a16:colId xmlns:a16="http://schemas.microsoft.com/office/drawing/2014/main" val="52333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Tipe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6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stencilWrite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Menulis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stencil buffer </a:t>
                      </a:r>
                      <a:r>
                        <a:rPr lang="en-US" dirty="0" err="1"/>
                        <a:t>atau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tidak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stencilRef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Nilai stencil material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stencilWriteMask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 bit </a:t>
                      </a:r>
                      <a:r>
                        <a:rPr lang="en-US" dirty="0" err="1"/>
                        <a:t>saat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ditulis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6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stencilFuncMask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 bit </a:t>
                      </a:r>
                      <a:r>
                        <a:rPr lang="en-US" dirty="0" err="1"/>
                        <a:t>saat</a:t>
                      </a:r>
                      <a:r>
                        <a:rPr lang="en-US" dirty="0"/>
                        <a:t> compare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3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stencilFunc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Compare)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Fungsi</a:t>
                      </a:r>
                      <a:r>
                        <a:rPr lang="en-US" dirty="0"/>
                        <a:t> compare stencil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60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1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5D6F-3417-4407-AABE-C570F3C2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Stencil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A316-772F-4C27-8FC7-BC6E64D15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44E874-EBE8-4820-9B6C-A96652EC8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808329"/>
              </p:ext>
            </p:extLst>
          </p:nvPr>
        </p:nvGraphicFramePr>
        <p:xfrm>
          <a:off x="1095470" y="2108201"/>
          <a:ext cx="10058400" cy="2839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1707341823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852480182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52333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Tipe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6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stencilFail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Operasi</a:t>
                      </a:r>
                      <a:r>
                        <a:rPr lang="en-US" dirty="0"/>
                        <a:t>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Fungsi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dieksekusi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jika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stencilCompare</a:t>
                      </a:r>
                      <a:r>
                        <a:rPr lang="en-US" dirty="0"/>
                        <a:t> return false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stencilZFail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Operasi</a:t>
                      </a:r>
                      <a:r>
                        <a:rPr lang="en-US" dirty="0"/>
                        <a:t>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NilaFungsi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dieksekusi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jika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stencilCompare</a:t>
                      </a:r>
                      <a:r>
                        <a:rPr lang="en-US" dirty="0"/>
                        <a:t> return false dan </a:t>
                      </a:r>
                      <a:r>
                        <a:rPr lang="en-US" dirty="0" err="1"/>
                        <a:t>depthTest</a:t>
                      </a:r>
                      <a:r>
                        <a:rPr lang="en-US" dirty="0"/>
                        <a:t> false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stencilZPass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Operasi</a:t>
                      </a:r>
                      <a:r>
                        <a:rPr lang="en-US" dirty="0"/>
                        <a:t>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Fungsi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dieksekusi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jika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stencilCompare</a:t>
                      </a:r>
                      <a:r>
                        <a:rPr lang="en-US" dirty="0"/>
                        <a:t> return false dan </a:t>
                      </a:r>
                      <a:r>
                        <a:rPr lang="en-US" dirty="0" err="1"/>
                        <a:t>depthTest</a:t>
                      </a:r>
                      <a:r>
                        <a:rPr lang="en-US" dirty="0"/>
                        <a:t> true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6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30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CDF0-8169-4AA3-9D2F-5CCBB2D6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compare stencil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B98AB-4075-40D1-9A1B-0315FCD8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NeverStencilFunc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LessStencilFunc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LessEqualStencilFunc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GreaterStencilFunc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NotEqualStencilFunc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GreaterEqualStencilFunc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AlwaysStencilFunc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3146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29BE-8485-4418-B478-73588713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stencil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C10D3-039B-482B-A352-0866A7E8B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ZeroStencilOp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KeepStencilOp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ReplaceStencilOp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IncrementStencilOp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DecrementStencilOp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IncrementWrapStencilOp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DecrementWrapStencilOp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InvertStencilOp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14002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1678</Words>
  <Application>Microsoft Office PowerPoint</Application>
  <PresentationFormat>Widescreen</PresentationFormat>
  <Paragraphs>247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Bookman Old Style</vt:lpstr>
      <vt:lpstr>Calibri</vt:lpstr>
      <vt:lpstr>Franklin Gothic Book</vt:lpstr>
      <vt:lpstr>Wingdings</vt:lpstr>
      <vt:lpstr>1_RetrospectVTI</vt:lpstr>
      <vt:lpstr>MATERIAL</vt:lpstr>
      <vt:lpstr>Apa itu material?</vt:lpstr>
      <vt:lpstr>Blending dan color buffer</vt:lpstr>
      <vt:lpstr>Contoh Blending</vt:lpstr>
      <vt:lpstr>Depth buffer</vt:lpstr>
      <vt:lpstr>Stencil buffer</vt:lpstr>
      <vt:lpstr>Stencil buffer</vt:lpstr>
      <vt:lpstr>Fungsi compare stencil</vt:lpstr>
      <vt:lpstr>Fungsi operasi stencil</vt:lpstr>
      <vt:lpstr>Properti material</vt:lpstr>
      <vt:lpstr>Properti material</vt:lpstr>
      <vt:lpstr>Properti material</vt:lpstr>
      <vt:lpstr>Jenis-jenis material</vt:lpstr>
      <vt:lpstr>MeshBasicMaterial</vt:lpstr>
      <vt:lpstr>MeshNormalMaterial</vt:lpstr>
      <vt:lpstr>MeshLambertMaterial</vt:lpstr>
      <vt:lpstr>MeshPhongMaterial</vt:lpstr>
      <vt:lpstr>MeshStandardMaterial</vt:lpstr>
      <vt:lpstr>MeshDepthMaterial</vt:lpstr>
      <vt:lpstr>LineBasicMaterial</vt:lpstr>
      <vt:lpstr>LineDashedMaterial</vt:lpstr>
      <vt:lpstr>PointsMaterial</vt:lpstr>
      <vt:lpstr>SpriteMaterial</vt:lpstr>
      <vt:lpstr>MeshMatcapMaterial</vt:lpstr>
      <vt:lpstr>MeshPhysicalMaterial</vt:lpstr>
      <vt:lpstr>MeshToonMaterial</vt:lpstr>
      <vt:lpstr>ShadowMaterial</vt:lpstr>
      <vt:lpstr>MeshDistanceMaterial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2020-04-22T13:26:40Z</dcterms:created>
  <dcterms:modified xsi:type="dcterms:W3CDTF">2020-04-22T13:45:40Z</dcterms:modified>
</cp:coreProperties>
</file>